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11" Type="http://schemas.openxmlformats.org/officeDocument/2006/relationships/slide" Target="slides/slide6.xml"/><Relationship Id="rId22" Type="http://schemas.openxmlformats.org/officeDocument/2006/relationships/font" Target="fonts/Ubuntu-italic.fntdata"/><Relationship Id="rId10" Type="http://schemas.openxmlformats.org/officeDocument/2006/relationships/slide" Target="slides/slide5.xml"/><Relationship Id="rId21" Type="http://schemas.openxmlformats.org/officeDocument/2006/relationships/font" Target="fonts/Ubuntu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Android 개발자 김정태라고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시간은 제가 flutter를 이용하여 영화 정보를 조회하는 app를 어떻게 개발하였고 각 화면은 어떻게 구성하였는지에 대한 개발 경험을 여러분에게 공유하고자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저도 flutter를 공부한지 약 5개월 정도 됩니다. 저도 아직 많이 부족한지라 이 부분은 양해드리며 제가 최대한 아는 한도에 대해서 저의 경험, 지식을 공유 드리도록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8e94e7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8e94e7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리스트 페이지입니다.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Page에서 List icon을 누르거나 장르를 선택하면 영화 정보들을 ListView 형태로 나타냅니다.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 생성자로 app bar에 표시 할 tilte string그리고 Movie List 념겨 줌으로써 최대한 코드를 재사용하도록 구현을 하였습니다.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8e94e7a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8e94e7a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즐겨 찾기 기능입니다.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 하단에는 내가 즐겨 찾기한 영화에 대해서 Consumer를 이용하여 항상 옵저빙을 하고 있는 상태입니다.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 사용자가 Detail Page에서 Favorite icon을 누른 경우 Provider의 addMovie 또는 deleteMovie를 호출하게 되고 이렇게 변경된 정보는 Preference에 저장이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저장이 완료가 된 이후 notifyListener()를 호출하게 되면 메인 페이지의 즐겨 찾기 목록이 갱신이 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b8e94e7a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b8e94e7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앱은 3개의 key와 themeData가 저장이 되어 있습니다. Provider에서는 선택 된 themeData의 key를 관리하고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만약 사용자가 theme을 변경한 경우 변경된 theme에 대한 key값은 preference에 저장이 되며 저장이 완료가 되면 key와 대응되는 themeData로 MeterialApp을 다시 실행시킴으로써 모든 page의 theme이 global하게 적용이 됨을 확인 하실수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8e94e7a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b8e94e7a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babf3c8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babf3c8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b6c81d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b6c81d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8e94e63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8e94e63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이 앱의 기본 기능은  REST API를 이용하여 네트워크 쿼리 결과를 client에 뿌려주는 간단한 app입니다.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앱을 개발하기 앞서서 Flutter 기본 공부는 약 2개월 정도 학습을 한 후 그 이후로 Movie app을 개발하였고 google play에 출시 까지 약 1.5 개월이 소요되었습니다.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사용된 라이브러리는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HTTP 통신을 하기 위한 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State를 관리하기 위한 Provider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긴 텍스트를 일부만 보여주기 위한 Expandable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로그를 출력하기 위한 Logger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HTTP 통신을 통해 받은 json을 파싱하여 object화 해주는 json annotation을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Library는 pubspec.yaml 파일에 정의가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b9ed4a8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b9ed4a8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app은 다음과 같이 구성이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패키지는 HTTP request로 부터 수신 받은 json 파일을 파싱하여 object화 하기 위한 model.class 가 저장이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network 패키지는 REST API를 static method로 추상화을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pages 패키지는 각각 page에 대하여 정의한 class가 존재합니다. 제가 만든 앱은 기본적으로 5개의 page, 안드로이드 개념을 보면 5개의 activity가 존재한다고 생각하시면 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state는 app의 상태를 관리하기 위한 것입니다. 기본적으로 두 개의 상태를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첫번째로 어떤 theme이 선택되었는지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두 번째로 사용자가 어떤 영화를 즐겨찾기로 추가하였는지를 관리합니다.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widgets은 각각 page에 대해서 공통적으로 사용되는 widget를 따로 모아 재 사용함으로써 중복 코드를 제거하기 위함입니다.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b9ed4a8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b9ed4a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스토리 보드에 대해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app을 실행하면 메인화면에 진입을 하게 되며 여기서 검색이나 영화 상세 정보, 영화 장르 화면으로 분기가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상세 정보화면에서 배우나 감독 사진을 터치하게 되면 배우/ 감독 정보 화면으로 넘어 갈수 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장르 하나를 터치하게 되면 다시 영화 장르 화면에 넘어 가도록 구현을 하였습니다.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8e94e63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8e94e63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 번째는 메인 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메인화면에서는 현재 Top Rate 영화 정보와 현재 상영중인 영화, 그리고 내가 즐겨찾기에 추가한 영화 리스트를 볼수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Top Rate 영화 정보는 Stack과 PageView를 이용하여 Mac os의 UX중 cover flow와 비슷한 형태로 구현이 되어있습니다.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현재 상영중인 영화와 즐겨찾기에 추가한 영화는 ListView로 구현하였고 이 두개 Widget은 서로 중복이 되기 때문에 Widgets 패키지로 따로 선언하여 재 사용하도록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소스를 살펴보겠습니다.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8e94e63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8e94e63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검색화면입니다.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검색하면은 Scaffold 로 구현하지 않고 SearchDelegate라는 Widget을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SearchDelegate 는 검색 기능을 구현함에 있어서 매우 편리하기 때문에 만약 검색 기능을 구현하고자 하면 위 위젯을 사용하는 것을 강력히 추천 드립니다.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그럼 소스를 보면서 설명 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8e94e7a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8e94e7a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영화 상세 정보 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맨 위에 보이는 백드롭 이미지 같은 경우는 ClipRRect라는 위젯을 사용하여 하단에 곡선 효과를 주었으며 상단 오른쪽에는 즐겨찾기를 추가 제거 할 수 있는 이미지 아이곤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영화 장르를 표현할 때 Chip이라는 Widget을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포스터 하단에는 감독과 출연진을 리스트뷰로 나타냅니다.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감독이나 출연진을 터치하게 되면 프로파일 페이지로 이동하게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장르를 하나 선택하면 장르 관련 영화 리스트 페이지로 이동하게 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b8e94e7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b8e94e7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프로파일 페이지입니다.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페이지에서는 배우나 감독에 대한 상세 정보를 표시하는 페이지입니다.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스크롤를 하게 되면 하단에 배우나 감독의 정보를 포함하는 위젯이 올라가는 효과를 볼 수 있는데요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이것을 구현하기 위해서 </a:t>
            </a: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SingleChildScrollView의 Child에 Container를 구현하고 여기서 Padding 값을 줌으로써 위 기능을 구현하였습니다.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developers.themoviedb.org/3" TargetMode="External"/><Relationship Id="rId5" Type="http://schemas.openxmlformats.org/officeDocument/2006/relationships/hyperlink" Target="https://developers.themoviedb.org/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25" y="1694775"/>
            <a:ext cx="2249776" cy="12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116600" y="200565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Flutter로 Movie App 만들기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78750" y="3645575"/>
            <a:ext cx="17865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Ubuntu"/>
                <a:ea typeface="Ubuntu"/>
                <a:cs typeface="Ubuntu"/>
                <a:sym typeface="Ubuntu"/>
              </a:rPr>
              <a:t>19.12.19</a:t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575" y="1595975"/>
            <a:ext cx="1826250" cy="324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384800" y="229500"/>
            <a:ext cx="64905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List Page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250" y="977775"/>
            <a:ext cx="2230538" cy="3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2111725" y="2424975"/>
            <a:ext cx="1195200" cy="455700"/>
          </a:xfrm>
          <a:prstGeom prst="roundRect">
            <a:avLst>
              <a:gd fmla="val 746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2522900" y="4120550"/>
            <a:ext cx="1298100" cy="455700"/>
          </a:xfrm>
          <a:prstGeom prst="roundRect">
            <a:avLst>
              <a:gd fmla="val 746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9350" y="923600"/>
            <a:ext cx="1799858" cy="3246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2994175" y="2758875"/>
            <a:ext cx="274800" cy="297300"/>
          </a:xfrm>
          <a:prstGeom prst="roundRect">
            <a:avLst>
              <a:gd fmla="val 746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994175" y="1397200"/>
            <a:ext cx="274800" cy="297300"/>
          </a:xfrm>
          <a:prstGeom prst="roundRect">
            <a:avLst>
              <a:gd fmla="val 746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2506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Favorite 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650" y="1792400"/>
            <a:ext cx="1756126" cy="31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500" y="1860633"/>
            <a:ext cx="1756126" cy="31219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3892600" y="65820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Provider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7175" y="2997750"/>
            <a:ext cx="847750" cy="8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3860650" y="380885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Preference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" name="Google Shape;197;p23"/>
          <p:cNvCxnSpPr>
            <a:stCxn id="192" idx="0"/>
          </p:cNvCxnSpPr>
          <p:nvPr/>
        </p:nvCxnSpPr>
        <p:spPr>
          <a:xfrm rot="-5400000">
            <a:off x="2805513" y="296900"/>
            <a:ext cx="923700" cy="20673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4572000" y="1139700"/>
            <a:ext cx="0" cy="185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/>
          <p:nvPr/>
        </p:nvCxnSpPr>
        <p:spPr>
          <a:xfrm rot="10800000">
            <a:off x="4883525" y="1116300"/>
            <a:ext cx="7200" cy="1905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>
            <a:endCxn id="193" idx="0"/>
          </p:cNvCxnSpPr>
          <p:nvPr/>
        </p:nvCxnSpPr>
        <p:spPr>
          <a:xfrm>
            <a:off x="5253363" y="868833"/>
            <a:ext cx="2287200" cy="9918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1" name="Google Shape;201;p23"/>
          <p:cNvSpPr txBox="1"/>
          <p:nvPr/>
        </p:nvSpPr>
        <p:spPr>
          <a:xfrm>
            <a:off x="3365725" y="198290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521925" y="1971175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Read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278950" y="78275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getMovies()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298150" y="1023075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addMovie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() / deleteMovie()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6366063" y="3689750"/>
            <a:ext cx="2349000" cy="11493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036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250600" y="229500"/>
            <a:ext cx="3420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Theme 변경 (1)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892600" y="65820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Provider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175" y="2997750"/>
            <a:ext cx="847750" cy="8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3860650" y="380885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Preference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5" name="Google Shape;215;p24"/>
          <p:cNvCxnSpPr>
            <a:stCxn id="216" idx="0"/>
          </p:cNvCxnSpPr>
          <p:nvPr/>
        </p:nvCxnSpPr>
        <p:spPr>
          <a:xfrm rot="-5400000">
            <a:off x="3049849" y="151050"/>
            <a:ext cx="529500" cy="19653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4572000" y="1139700"/>
            <a:ext cx="0" cy="185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4"/>
          <p:cNvCxnSpPr/>
          <p:nvPr/>
        </p:nvCxnSpPr>
        <p:spPr>
          <a:xfrm rot="10800000">
            <a:off x="4883525" y="1116300"/>
            <a:ext cx="7200" cy="1905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4"/>
          <p:cNvCxnSpPr>
            <a:endCxn id="220" idx="0"/>
          </p:cNvCxnSpPr>
          <p:nvPr/>
        </p:nvCxnSpPr>
        <p:spPr>
          <a:xfrm>
            <a:off x="5253262" y="868850"/>
            <a:ext cx="2151300" cy="5967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" name="Google Shape;221;p24"/>
          <p:cNvSpPr txBox="1"/>
          <p:nvPr/>
        </p:nvSpPr>
        <p:spPr>
          <a:xfrm>
            <a:off x="3365725" y="198290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521925" y="1971175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Read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6697400" y="65820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themeData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132300" y="892950"/>
            <a:ext cx="1656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changeTheme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()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462" y="1398450"/>
            <a:ext cx="1974974" cy="35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775" y="1883625"/>
            <a:ext cx="1805001" cy="3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4825" y="1465550"/>
            <a:ext cx="1899474" cy="337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250600" y="229500"/>
            <a:ext cx="3420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Ubuntu"/>
                <a:ea typeface="Ubuntu"/>
                <a:cs typeface="Ubuntu"/>
                <a:sym typeface="Ubuntu"/>
              </a:rPr>
              <a:t>Theme 변경 (2)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069725" y="762000"/>
            <a:ext cx="7598100" cy="4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runApp(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MultiProvider(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providers: [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ChangeNotifierProvider(builder: (_) =&gt; FavoriteState()),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ChangeNotifierProvider(builder: (_) =&gt; ThemeState()),</a:t>
            </a:r>
            <a:endParaRPr b="1" sz="9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child: MyApp()),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MyApp 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StatelessWidget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Widget build(BuildContext context)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ThemeData themeData = Provider.of&lt;ThemeState&gt;(context).themeData;</a:t>
            </a:r>
            <a:endParaRPr b="1" sz="9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MaterialApp(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debugShowCheckedModeBanner: 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theme: themeData,</a:t>
            </a:r>
            <a:endParaRPr b="1" sz="9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home: HomePage(),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250600" y="229500"/>
            <a:ext cx="3420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Ubuntu"/>
                <a:ea typeface="Ubuntu"/>
                <a:cs typeface="Ubuntu"/>
                <a:sym typeface="Ubuntu"/>
              </a:rPr>
              <a:t>Conclusion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862675" y="1139700"/>
            <a:ext cx="3038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Pros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400"/>
              <a:buFont typeface="Malgun Gothic"/>
              <a:buChar char="-"/>
            </a:pPr>
            <a:r>
              <a:rPr b="1" lang="ko">
                <a:solidFill>
                  <a:srgbClr val="036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개발이 쉽다.</a:t>
            </a:r>
            <a:endParaRPr b="1">
              <a:solidFill>
                <a:srgbClr val="036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비 동기 연산에 대해서 처리가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	매우 간단하다.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Hot reload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4779500" y="1063700"/>
            <a:ext cx="30384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Cons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eclarative programming이 생소한 경우 이해하기가 어렵다.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Dart라는 언어를 새로 배워야 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Char char="-"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조금이라도 복잡한 UI를 그리게 되면 들여쓰기 Hell이 펼쳐진다.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Bug나 막히는 부분이 있을 때 참고 할만한 자료가 적다.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25" y="1694775"/>
            <a:ext cx="2249776" cy="12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769850" y="784575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발표자 소개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름 : 김정태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직업 : Android Framework 개발자(6년차)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49" y="979550"/>
            <a:ext cx="3006650" cy="30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Overview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22550" y="1087975"/>
            <a:ext cx="6726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기간 :  Flutter  기본 학습 2 month + 개발 1.5 month = 3.5 month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Library :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Http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Provider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Expandable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Logger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Json_annotation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API : </a:t>
            </a:r>
            <a:r>
              <a:rPr lang="ko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https://developers.themoviedb.org/</a:t>
            </a:r>
            <a:r>
              <a:rPr lang="ko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3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Package 구조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425" y="644038"/>
            <a:ext cx="284797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Storyboard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813" y="1933745"/>
            <a:ext cx="782726" cy="156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47" y="2020699"/>
            <a:ext cx="782725" cy="13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5248" y="542220"/>
            <a:ext cx="782725" cy="139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8224" y="2020693"/>
            <a:ext cx="782725" cy="139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5250" y="3065180"/>
            <a:ext cx="782725" cy="139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>
            <a:stCxn id="84" idx="3"/>
            <a:endCxn id="85" idx="1"/>
          </p:cNvCxnSpPr>
          <p:nvPr/>
        </p:nvCxnSpPr>
        <p:spPr>
          <a:xfrm>
            <a:off x="1674539" y="2716461"/>
            <a:ext cx="3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stCxn id="85" idx="3"/>
            <a:endCxn id="87" idx="1"/>
          </p:cNvCxnSpPr>
          <p:nvPr/>
        </p:nvCxnSpPr>
        <p:spPr>
          <a:xfrm>
            <a:off x="5983971" y="2716474"/>
            <a:ext cx="127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7" idx="0"/>
            <a:endCxn id="85" idx="0"/>
          </p:cNvCxnSpPr>
          <p:nvPr/>
        </p:nvCxnSpPr>
        <p:spPr>
          <a:xfrm rot="5400000">
            <a:off x="6620736" y="992443"/>
            <a:ext cx="600" cy="20571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endCxn id="86" idx="1"/>
          </p:cNvCxnSpPr>
          <p:nvPr/>
        </p:nvCxnSpPr>
        <p:spPr>
          <a:xfrm flipH="1" rot="10800000">
            <a:off x="1671448" y="1237985"/>
            <a:ext cx="1843800" cy="116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86" idx="3"/>
            <a:endCxn id="85" idx="0"/>
          </p:cNvCxnSpPr>
          <p:nvPr/>
        </p:nvCxnSpPr>
        <p:spPr>
          <a:xfrm>
            <a:off x="4297973" y="1237985"/>
            <a:ext cx="1294500" cy="78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88" idx="3"/>
          </p:cNvCxnSpPr>
          <p:nvPr/>
        </p:nvCxnSpPr>
        <p:spPr>
          <a:xfrm flipH="1" rot="10800000">
            <a:off x="4297975" y="3030140"/>
            <a:ext cx="910500" cy="73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endCxn id="88" idx="1"/>
          </p:cNvCxnSpPr>
          <p:nvPr/>
        </p:nvCxnSpPr>
        <p:spPr>
          <a:xfrm>
            <a:off x="1671450" y="3116240"/>
            <a:ext cx="1843800" cy="64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85" idx="2"/>
          </p:cNvCxnSpPr>
          <p:nvPr/>
        </p:nvCxnSpPr>
        <p:spPr>
          <a:xfrm rot="5400000">
            <a:off x="4650309" y="3107448"/>
            <a:ext cx="637500" cy="12471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732704" y="3591375"/>
            <a:ext cx="1274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Main Page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283063" y="2084350"/>
            <a:ext cx="1247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Search Page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121370" y="4537650"/>
            <a:ext cx="1570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List Page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088945" y="3411638"/>
            <a:ext cx="1570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Detail Page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77325" y="3490250"/>
            <a:ext cx="1274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Profile Page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Main Page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050" y="1139700"/>
            <a:ext cx="1894349" cy="37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125" y="1139700"/>
            <a:ext cx="2009051" cy="36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3000075" y="2329125"/>
            <a:ext cx="1648500" cy="181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8"/>
          <p:cNvCxnSpPr/>
          <p:nvPr/>
        </p:nvCxnSpPr>
        <p:spPr>
          <a:xfrm rot="10800000">
            <a:off x="1953675" y="2757375"/>
            <a:ext cx="1046400" cy="48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 txBox="1"/>
          <p:nvPr/>
        </p:nvSpPr>
        <p:spPr>
          <a:xfrm>
            <a:off x="1486400" y="2331000"/>
            <a:ext cx="688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Stack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935125" y="2002350"/>
            <a:ext cx="2162100" cy="123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4935125" y="3405475"/>
            <a:ext cx="1894500" cy="123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8"/>
          <p:cNvCxnSpPr>
            <a:endCxn id="113" idx="3"/>
          </p:cNvCxnSpPr>
          <p:nvPr/>
        </p:nvCxnSpPr>
        <p:spPr>
          <a:xfrm rot="10800000">
            <a:off x="7097225" y="2620500"/>
            <a:ext cx="688200" cy="5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>
            <a:endCxn id="114" idx="3"/>
          </p:cNvCxnSpPr>
          <p:nvPr/>
        </p:nvCxnSpPr>
        <p:spPr>
          <a:xfrm flipH="1">
            <a:off x="6829625" y="3238225"/>
            <a:ext cx="710400" cy="7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8"/>
          <p:cNvSpPr txBox="1"/>
          <p:nvPr/>
        </p:nvSpPr>
        <p:spPr>
          <a:xfrm>
            <a:off x="7862525" y="2847775"/>
            <a:ext cx="1205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ListView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(horizontal)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907200" y="1947300"/>
            <a:ext cx="1741500" cy="2466000"/>
          </a:xfrm>
          <a:prstGeom prst="roundRect">
            <a:avLst>
              <a:gd fmla="val 8385" name="adj"/>
            </a:avLst>
          </a:prstGeom>
          <a:noFill/>
          <a:ln cap="flat" cmpd="sng" w="9525">
            <a:solidFill>
              <a:srgbClr val="036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919375" y="1847625"/>
            <a:ext cx="1432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PageView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1860800" y="2090250"/>
            <a:ext cx="1046400" cy="481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Ubuntu"/>
                <a:ea typeface="Ubuntu"/>
                <a:cs typeface="Ubuntu"/>
                <a:sym typeface="Ubuntu"/>
              </a:rPr>
              <a:t>Search Page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613" y="900075"/>
            <a:ext cx="2209785" cy="392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3409625" y="1026600"/>
            <a:ext cx="2209800" cy="37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9"/>
          <p:cNvCxnSpPr>
            <a:endCxn id="130" idx="0"/>
          </p:cNvCxnSpPr>
          <p:nvPr/>
        </p:nvCxnSpPr>
        <p:spPr>
          <a:xfrm flipH="1">
            <a:off x="1733300" y="1233250"/>
            <a:ext cx="1676400" cy="85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384800" y="2091850"/>
            <a:ext cx="2697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SearchDelegate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7237850" y="2658850"/>
            <a:ext cx="1205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ListView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(Vertical)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530150" y="1398900"/>
            <a:ext cx="1976100" cy="3149400"/>
          </a:xfrm>
          <a:prstGeom prst="roundRect">
            <a:avLst>
              <a:gd fmla="val 7462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9"/>
          <p:cNvCxnSpPr>
            <a:endCxn id="132" idx="3"/>
          </p:cNvCxnSpPr>
          <p:nvPr/>
        </p:nvCxnSpPr>
        <p:spPr>
          <a:xfrm flipH="1">
            <a:off x="5506250" y="2949600"/>
            <a:ext cx="1731600" cy="2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384800" y="229500"/>
            <a:ext cx="5298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Ubuntu"/>
                <a:ea typeface="Ubuntu"/>
                <a:cs typeface="Ubuntu"/>
                <a:sym typeface="Ubuntu"/>
              </a:rPr>
              <a:t>Detail Page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525" y="910550"/>
            <a:ext cx="2176675" cy="38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3334750" y="839275"/>
            <a:ext cx="2349000" cy="14568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0"/>
          <p:cNvCxnSpPr>
            <a:stCxn id="141" idx="1"/>
          </p:cNvCxnSpPr>
          <p:nvPr/>
        </p:nvCxnSpPr>
        <p:spPr>
          <a:xfrm flipH="1">
            <a:off x="1733350" y="1567675"/>
            <a:ext cx="1601400" cy="52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/>
        </p:nvSpPr>
        <p:spPr>
          <a:xfrm>
            <a:off x="962050" y="2128850"/>
            <a:ext cx="1298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ClipRRect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334750" y="3341875"/>
            <a:ext cx="2349000" cy="11493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 rot="10800000">
            <a:off x="1650250" y="3423200"/>
            <a:ext cx="1684500" cy="50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514950" y="3137613"/>
            <a:ext cx="1298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ListView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(Horizontal)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4233200" y="2801625"/>
            <a:ext cx="384900" cy="3360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 flipH="1">
            <a:off x="4618250" y="2372400"/>
            <a:ext cx="1953600" cy="46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0"/>
          <p:cNvSpPr txBox="1"/>
          <p:nvPr/>
        </p:nvSpPr>
        <p:spPr>
          <a:xfrm>
            <a:off x="6613175" y="2162850"/>
            <a:ext cx="1298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Chip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20"/>
          <p:cNvCxnSpPr>
            <a:endCxn id="151" idx="3"/>
          </p:cNvCxnSpPr>
          <p:nvPr/>
        </p:nvCxnSpPr>
        <p:spPr>
          <a:xfrm flipH="1">
            <a:off x="5578200" y="691350"/>
            <a:ext cx="1520400" cy="55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0"/>
          <p:cNvSpPr txBox="1"/>
          <p:nvPr/>
        </p:nvSpPr>
        <p:spPr>
          <a:xfrm>
            <a:off x="7098700" y="443850"/>
            <a:ext cx="1298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ImageIcon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5193300" y="1081650"/>
            <a:ext cx="384900" cy="3360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3300"/>
            <a:ext cx="1298150" cy="7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84800" y="229500"/>
            <a:ext cx="4669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Profile Page</a:t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788" y="1095300"/>
            <a:ext cx="2166418" cy="3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1134500" y="1095300"/>
            <a:ext cx="2349000" cy="36084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286900" y="3519600"/>
            <a:ext cx="2043600" cy="11073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475" y="1053944"/>
            <a:ext cx="2166399" cy="385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5826175" y="1027550"/>
            <a:ext cx="2349000" cy="3608400"/>
          </a:xfrm>
          <a:prstGeom prst="roundRect">
            <a:avLst>
              <a:gd fmla="val 92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5978875" y="1979100"/>
            <a:ext cx="2043600" cy="2572200"/>
          </a:xfrm>
          <a:prstGeom prst="roundRect">
            <a:avLst>
              <a:gd fmla="val 3303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1"/>
          <p:cNvCxnSpPr/>
          <p:nvPr/>
        </p:nvCxnSpPr>
        <p:spPr>
          <a:xfrm>
            <a:off x="3483500" y="1248300"/>
            <a:ext cx="594300" cy="41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flipH="1" rot="10800000">
            <a:off x="5143500" y="1243175"/>
            <a:ext cx="681000" cy="48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 txBox="1"/>
          <p:nvPr/>
        </p:nvSpPr>
        <p:spPr>
          <a:xfrm>
            <a:off x="3640100" y="1724375"/>
            <a:ext cx="2043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SingleChildScrollView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678688" y="3814700"/>
            <a:ext cx="2043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(No Transparent)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 flipH="1" rot="10800000">
            <a:off x="3330500" y="4059600"/>
            <a:ext cx="769500" cy="54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>
            <a:endCxn id="164" idx="1"/>
          </p:cNvCxnSpPr>
          <p:nvPr/>
        </p:nvCxnSpPr>
        <p:spPr>
          <a:xfrm flipH="1" rot="10800000">
            <a:off x="5402575" y="3265200"/>
            <a:ext cx="576300" cy="809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>
            <a:stCxn id="160" idx="0"/>
            <a:endCxn id="161" idx="0"/>
          </p:cNvCxnSpPr>
          <p:nvPr/>
        </p:nvCxnSpPr>
        <p:spPr>
          <a:xfrm flipH="1">
            <a:off x="2308700" y="1095300"/>
            <a:ext cx="300" cy="2424300"/>
          </a:xfrm>
          <a:prstGeom prst="straightConnector1">
            <a:avLst/>
          </a:prstGeom>
          <a:noFill/>
          <a:ln cap="flat" cmpd="sng" w="9525">
            <a:solidFill>
              <a:srgbClr val="0366D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2" name="Google Shape;172;p21"/>
          <p:cNvSpPr txBox="1"/>
          <p:nvPr/>
        </p:nvSpPr>
        <p:spPr>
          <a:xfrm>
            <a:off x="1743050" y="2276425"/>
            <a:ext cx="1131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Padding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